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2" r:id="rId3"/>
    <p:sldId id="341" r:id="rId4"/>
    <p:sldId id="342" r:id="rId5"/>
    <p:sldId id="339" r:id="rId6"/>
    <p:sldId id="338" r:id="rId7"/>
    <p:sldId id="337" r:id="rId8"/>
    <p:sldId id="336" r:id="rId9"/>
    <p:sldId id="335" r:id="rId10"/>
    <p:sldId id="340" r:id="rId11"/>
    <p:sldId id="33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02"/>
            <p14:sldId id="341"/>
            <p14:sldId id="342"/>
            <p14:sldId id="339"/>
            <p14:sldId id="338"/>
            <p14:sldId id="337"/>
            <p14:sldId id="336"/>
            <p14:sldId id="335"/>
            <p14:sldId id="340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800000"/>
    <a:srgbClr val="FFCC00"/>
    <a:srgbClr val="FFFF66"/>
    <a:srgbClr val="FFFF00"/>
    <a:srgbClr val="CC0066"/>
    <a:srgbClr val="FF99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hyperlink" Target="http://www.google.ru/url?sa=i&amp;rct=j&amp;q=&amp;esrc=s&amp;frm=1&amp;source=images&amp;cd=&amp;cad=rja&amp;docid=jDkt36MnD-EMIM&amp;tbnid=sOtsubdTqPDC8M:&amp;ved=0CAUQjRw&amp;url=http://sch1262.ru/md/kor_krit.html&amp;ei=0xzsUsnuJsbV4QTop4HQBg&amp;bvm=bv.60444564,d.bGE&amp;psig=AFQjCNE7uGb0_3s7SYOUUppd9eoWJ3FH-Q&amp;ust=139129197240657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7" Type="http://schemas.openxmlformats.org/officeDocument/2006/relationships/hyperlink" Target="//upload.wikimedia.org/wikipedia/commons/9/9b/%D0%90%D0%BD%D0%BA%D0%BE%D1%80%2C_%D0%B5%D1%89%D1%91_%D0%90%D0%BD%D0%BA%D0%BE%D1%80%2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//upload.wikimedia.org/wikipedia/commons/8/83/Lar9_philippo_001z.jpg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c/cc/Franz_Kr%C3%BCger_-_Portrait_of_Emperor_Nicholas_I_-_WGA1228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hyperlink" Target="http://www.google.ru/url?sa=i&amp;rct=j&amp;q=&amp;esrc=s&amp;frm=1&amp;source=images&amp;cd=&amp;cad=rja&amp;docid=AxdVSTz1I49IJM&amp;tbnid=Y9PR5fAYMaRyiM:&amp;ved=0CAUQjRw&amp;url=http://chron.eduhmao.ru/page_7_13_0p.html&amp;ei=znrpUvTTJvHn4QSAxYHgCQ&amp;bvm=bv.60157871,d.bGE&amp;psig=AFQjCNEle4ne1In_iXbo6hT5z_fMjz0dEQ&amp;ust=1391119376242082" TargetMode="External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ru/url?sa=i&amp;rct=j&amp;q=&amp;esrc=s&amp;frm=1&amp;source=images&amp;cd=&amp;cad=rja&amp;docid=qolgJYuw19GXzM&amp;tbnid=-aRrpCiABhK9kM:&amp;ved=0CAUQjRw&amp;url=http://beon.ru/tag/%CA%E0%E7%ED%FC%20%E4%E5%EA%E0%E1%F0%E8%F1%F2%EE%E2/&amp;ei=rXrpUtzcFajJ4ASWx4CgBg&amp;bvm=bv.60157871,d.bGE&amp;psig=AFQjCNEle4ne1In_iXbo6hT5z_fMjz0dEQ&amp;ust=1391119376242082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hyperlink" Target="//upload.wikimedia.org/wikipedia/commons/b/b9/Emila_Plater_conducting_Polish_scythemen_in_1831.jpg" TargetMode="External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//upload.wikimedia.org/wikipedia/commons/5/54/Marcin_Zaleski_Wziecie_Arsenalu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//upload.wikimedia.org/wikipedia/commons/0/0e/%D0%9F%D0%BE%D1%80%D1%82%D1%80%D0%B5%D1%82_%D0%A1%D0%BF%D0%B5%D1%80%D0%B0%D0%BD%D1%81%D0%BA%D0%BE%D0%B3%D0%BE_%D0%9C%D0%B8%D1%85%D0%B0%D0%B8%D0%BB%D0%B0_%D0%9C%D0%B8%D1%85%D0%B0%D0%B9%D0%BB%D0%BE%D0%B2%D0%B8%D1%87%D0%B0.jpg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6/Portrait_of_Alexander_Pushkin_%28Orest_Kiprensky%2C_1827%29.PNG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2/24/Mikhail_lermontov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//upload.wikimedia.org/wikipedia/commons/5/5c/%D0%9F%D0%BE%D1%80%D1%82%D1%80%D0%B5%D1%82_%D0%93%D0%BE%D0%B3%D0%BE%D0%BB%D1%8F.jpg" TargetMode="External"/><Relationship Id="rId4" Type="http://schemas.openxmlformats.org/officeDocument/2006/relationships/hyperlink" Target="//upload.wikimedia.org/wikipedia/commons/7/75/Alexander_von_Benckendorff.jpg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//upload.wikimedia.org/wikipedia/commons/9/97/Golike_Vasily_Portrait_of_Count_Sergey_Uvarov_%281833%29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3/38/Zhukovsky_1815.jpg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7/7f/P.F._Sokolov_009.jpg" TargetMode="External"/><Relationship Id="rId4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%3A%2F%2Fru.gdefon.com%2Fdownload%2Ftekstura_uzory_sinij_fon_oboi%2F233275%2F1920x1200&amp;ei=sivsUrqVGaW04AT98IGoAQ&amp;bvm=bv.60444564,d.bGE&amp;psig=AFQjCNG0fXIqoVGwdJn_imX97DjNuDNjbQ&amp;ust=1391295786442048" TargetMode="Externa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6"/>
            <a:ext cx="9144000" cy="1180313"/>
          </a:xfrm>
          <a:gradFill flip="none" rotWithShape="1">
            <a:gsLst>
              <a:gs pos="0">
                <a:schemeClr val="bg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Внутренняя политика Николая 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</a:p>
        </p:txBody>
      </p:sp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Сергей\Downloads\003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7108" r="18994" b="42430"/>
          <a:stretch/>
        </p:blipFill>
        <p:spPr bwMode="auto">
          <a:xfrm>
            <a:off x="2123728" y="-6927"/>
            <a:ext cx="4724400" cy="57709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tclassic.edu.ru/attach.asp?a_no=13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9"/>
            <a:ext cx="9138360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иколай 1 перв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" y="411552"/>
            <a:ext cx="4010025" cy="49339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3606/migalka67.3/0_abb4_b9485cc8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98" y="1628800"/>
            <a:ext cx="3031102" cy="439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ch1262.ru/md/images/Kor_k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76" y="2636912"/>
            <a:ext cx="2979674" cy="39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260169"/>
            <a:ext cx="6167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«Мрачное семилетие»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-14405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1848–55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75856" y="568235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ile:Lar9 philippo 001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2" y="1593105"/>
            <a:ext cx="5702264" cy="284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Анкор, ещё Анкор!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93" y="1405617"/>
            <a:ext cx="4190475" cy="316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052736"/>
            <a:ext cx="8615808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«МРАЧНОЕ СЕМИЛЕТИЕ»</a:t>
            </a:r>
            <a:r>
              <a:rPr lang="ru-RU" dirty="0" smtClean="0">
                <a:solidFill>
                  <a:schemeClr val="bg1"/>
                </a:solidFill>
              </a:rPr>
              <a:t> –                                                                                                        реакционный режим периода завершения правления Николая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1848–55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92080" y="4173223"/>
            <a:ext cx="3861172" cy="6239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/>
              <a:t>Федотов П. А. «Анкор, ещё анкор!». 1851–52 </a:t>
            </a:r>
            <a:endParaRPr lang="ru-RU" sz="1600" i="1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1520" y="4296775"/>
            <a:ext cx="5256584" cy="6239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>
                <a:solidFill>
                  <a:srgbClr val="FFFF00"/>
                </a:solidFill>
              </a:rPr>
              <a:t>«ВЕСНА НАРОДОВ»</a:t>
            </a:r>
            <a:r>
              <a:rPr lang="ru-RU" sz="1600" i="1" dirty="0" smtClean="0"/>
              <a:t> – Европейские революции 1848–49 гг. </a:t>
            </a:r>
            <a:endParaRPr lang="ru-RU" sz="1600" i="1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5412" y="1699067"/>
            <a:ext cx="1956308" cy="93784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Франция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95412" y="2167989"/>
            <a:ext cx="2043359" cy="93784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Австрия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2460" y="2636912"/>
            <a:ext cx="2046311" cy="1145857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государства</a:t>
            </a:r>
            <a:r>
              <a:rPr lang="ru-RU" sz="1800" b="1" i="1" dirty="0" smtClean="0">
                <a:solidFill>
                  <a:srgbClr val="0000CC"/>
                </a:solidFill>
              </a:rPr>
              <a:t> Германии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95412" y="3259781"/>
            <a:ext cx="2046311" cy="1145857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800" b="1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государства</a:t>
            </a:r>
            <a:r>
              <a:rPr lang="ru-RU" sz="1800" b="1" i="1" dirty="0" smtClean="0">
                <a:solidFill>
                  <a:srgbClr val="0000CC"/>
                </a:solidFill>
              </a:rPr>
              <a:t> Италии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90228" y="5322247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акрытие границ России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4008" y="5322247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апре</a:t>
            </a:r>
            <a:r>
              <a:rPr lang="ru-RU" sz="1600" dirty="0" smtClean="0">
                <a:solidFill>
                  <a:schemeClr val="bg1"/>
                </a:solidFill>
              </a:rPr>
              <a:t>т на ввоз иностранной прессы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644008" y="5802232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запрещение демократических изданий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82092" y="5802232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развёртывание политических репрессий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644008" y="6271185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</a:rPr>
              <a:t>с</a:t>
            </a:r>
            <a:r>
              <a:rPr lang="ru-RU" sz="1700" dirty="0" smtClean="0">
                <a:solidFill>
                  <a:schemeClr val="bg1"/>
                </a:solidFill>
              </a:rPr>
              <a:t>окращение студенчества, запрет философии  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82092" y="6287883"/>
            <a:ext cx="4283992" cy="34342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силение войск и полиции в губерниях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90228" y="4920704"/>
            <a:ext cx="8637772" cy="40154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/>
              <a:t>ВНУТРЕННЯЯ ПОЛИТИКА НИКОЛАЯ </a:t>
            </a:r>
            <a:r>
              <a:rPr lang="en-US" sz="1600" b="1" i="1" dirty="0" smtClean="0"/>
              <a:t>I </a:t>
            </a:r>
            <a:r>
              <a:rPr lang="ru-RU" sz="1600" b="1" i="1" dirty="0" smtClean="0"/>
              <a:t>В ПЕРИОД «МРАЧНОГО СЕМИЛЕТИЯ»: 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797152"/>
            <a:ext cx="9153252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8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2017" y="1203323"/>
            <a:ext cx="7960423" cy="2800767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§ </a:t>
            </a:r>
            <a:r>
              <a:rPr lang="ru-RU" sz="2800" dirty="0" smtClean="0">
                <a:solidFill>
                  <a:schemeClr val="bg1"/>
                </a:solidFill>
              </a:rPr>
              <a:t>56 («Короткое царствование Павла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Начало царствования Александра </a:t>
            </a:r>
            <a:r>
              <a:rPr lang="en-US" sz="2800" b="1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»; с. 135–138) </a:t>
            </a:r>
            <a:r>
              <a:rPr lang="ru-RU" sz="2800" dirty="0">
                <a:solidFill>
                  <a:schemeClr val="bg1"/>
                </a:solidFill>
              </a:rPr>
              <a:t>– устно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выполнение заданий №2–5 (с. 140–141), №1–3 (с. 141) – письменно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artclassic.edu.ru/attach.asp?a_no=1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196"/>
            <a:ext cx="9149432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432" y="0"/>
            <a:ext cx="9144000" cy="11803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Домашнее задание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417" y="1075196"/>
            <a:ext cx="7960423" cy="1384995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§60 («Начало правления Николая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») </a:t>
            </a:r>
            <a:r>
              <a:rPr lang="ru-RU" sz="2800" dirty="0">
                <a:solidFill>
                  <a:schemeClr val="bg1"/>
                </a:solidFill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устно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monarchs19.narod.ru/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514600" cy="30003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Franz Krüger - Portrait of Emperor Nicholas I - WGA12289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4731" r="8610" b="19547"/>
          <a:stretch/>
        </p:blipFill>
        <p:spPr bwMode="auto">
          <a:xfrm>
            <a:off x="0" y="245171"/>
            <a:ext cx="5129172" cy="616664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Николая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1825–55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6369" y="5116778"/>
            <a:ext cx="4705670" cy="132031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Николай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Павлович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Незабвенный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Палкин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17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96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1855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32039" y="898818"/>
            <a:ext cx="3676631" cy="577054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ПЕРИОДИЗАЦИЯ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ПРАВЛЕНИЯ </a:t>
            </a:r>
            <a:r>
              <a:rPr lang="ru-RU" sz="2000" b="1" dirty="0" smtClean="0">
                <a:solidFill>
                  <a:srgbClr val="FF0000"/>
                </a:solidFill>
              </a:rPr>
              <a:t>НИКОЛАЯ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  <a:p>
            <a:pPr algn="l"/>
            <a:endParaRPr lang="ru-RU" sz="1200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 </a:t>
            </a:r>
            <a:r>
              <a:rPr lang="ru-RU" sz="1800" u="sng" dirty="0" smtClean="0">
                <a:solidFill>
                  <a:schemeClr val="bg1"/>
                </a:solidFill>
              </a:rPr>
              <a:t>этап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</a:t>
            </a:r>
            <a:r>
              <a:rPr lang="en-US" sz="1800" b="1" dirty="0" smtClean="0">
                <a:solidFill>
                  <a:srgbClr val="FF0000"/>
                </a:solidFill>
              </a:rPr>
              <a:t>25</a:t>
            </a:r>
            <a:r>
              <a:rPr lang="ru-RU" sz="1800" b="1" dirty="0" smtClean="0">
                <a:solidFill>
                  <a:srgbClr val="FF0000"/>
                </a:solidFill>
              </a:rPr>
              <a:t>–</a:t>
            </a:r>
            <a:r>
              <a:rPr lang="en-US" sz="1800" b="1" dirty="0" smtClean="0">
                <a:solidFill>
                  <a:srgbClr val="FF0000"/>
                </a:solidFill>
              </a:rPr>
              <a:t>31]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b="1" dirty="0" smtClean="0">
                <a:solidFill>
                  <a:srgbClr val="0000FF"/>
                </a:solidFill>
              </a:rPr>
              <a:t>начало царствования </a:t>
            </a:r>
            <a:r>
              <a:rPr lang="ru-RU" sz="1800" b="1" dirty="0" smtClean="0">
                <a:solidFill>
                  <a:srgbClr val="0000FF"/>
                </a:solidFill>
              </a:rPr>
              <a:t>Николая </a:t>
            </a:r>
            <a:r>
              <a:rPr lang="en-US" sz="1800" b="1" dirty="0" smtClean="0">
                <a:solidFill>
                  <a:srgbClr val="0000FF"/>
                </a:solidFill>
              </a:rPr>
              <a:t>I </a:t>
            </a:r>
            <a:r>
              <a:rPr lang="ru-RU" sz="1800" b="1" dirty="0" smtClean="0">
                <a:solidFill>
                  <a:srgbClr val="0000FF"/>
                </a:solidFill>
              </a:rPr>
              <a:t> 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i="1" dirty="0" smtClean="0">
                <a:solidFill>
                  <a:schemeClr val="bg1"/>
                </a:solidFill>
              </a:rPr>
              <a:t>от восстания декабристов до Польского восстания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II </a:t>
            </a:r>
            <a:r>
              <a:rPr lang="ru-RU" sz="1800" u="sng" dirty="0">
                <a:solidFill>
                  <a:schemeClr val="bg1"/>
                </a:solidFill>
              </a:rPr>
              <a:t>этап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1831–48</a:t>
            </a:r>
            <a:r>
              <a:rPr lang="en-US" sz="1800" b="1" dirty="0" smtClean="0">
                <a:solidFill>
                  <a:srgbClr val="FF0000"/>
                </a:solidFill>
              </a:rPr>
              <a:t>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b="1" dirty="0">
                <a:solidFill>
                  <a:srgbClr val="0000FF"/>
                </a:solidFill>
              </a:rPr>
              <a:t>п</a:t>
            </a:r>
            <a:r>
              <a:rPr lang="ru-RU" sz="1800" b="1" dirty="0" smtClean="0">
                <a:solidFill>
                  <a:srgbClr val="0000FF"/>
                </a:solidFill>
              </a:rPr>
              <a:t>ериод внутриполитической стабилизации и преобразований </a:t>
            </a:r>
            <a:r>
              <a:rPr lang="ru-RU" sz="1800" i="1" dirty="0" smtClean="0">
                <a:solidFill>
                  <a:schemeClr val="bg1"/>
                </a:solidFill>
              </a:rPr>
              <a:t>(до начала Европейских революций)</a:t>
            </a:r>
            <a:endParaRPr lang="ru-RU" sz="1800" i="1" dirty="0" smtClean="0">
              <a:solidFill>
                <a:schemeClr val="bg1"/>
              </a:solidFill>
            </a:endParaRPr>
          </a:p>
          <a:p>
            <a:pPr algn="l"/>
            <a:endParaRPr lang="ru-RU" sz="1800" u="sng" dirty="0" smtClean="0">
              <a:solidFill>
                <a:schemeClr val="bg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bg1"/>
                </a:solidFill>
              </a:rPr>
              <a:t>III </a:t>
            </a:r>
            <a:r>
              <a:rPr lang="ru-RU" sz="1800" u="sng" dirty="0">
                <a:solidFill>
                  <a:schemeClr val="bg1"/>
                </a:solidFill>
              </a:rPr>
              <a:t>этап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[</a:t>
            </a:r>
            <a:r>
              <a:rPr lang="ru-RU" sz="1800" b="1" dirty="0" smtClean="0">
                <a:solidFill>
                  <a:srgbClr val="FF0000"/>
                </a:solidFill>
              </a:rPr>
              <a:t>1848–55</a:t>
            </a:r>
            <a:r>
              <a:rPr lang="en-US" sz="1800" b="1" dirty="0" smtClean="0">
                <a:solidFill>
                  <a:srgbClr val="FF0000"/>
                </a:solidFill>
              </a:rPr>
              <a:t>]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1800" b="1" dirty="0" smtClean="0">
                <a:solidFill>
                  <a:srgbClr val="0000FF"/>
                </a:solidFill>
              </a:rPr>
              <a:t>завершение царствования 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Николая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b="1" i="1" dirty="0" smtClean="0">
                <a:solidFill>
                  <a:schemeClr val="bg1"/>
                </a:solidFill>
              </a:rPr>
              <a:t>«</a:t>
            </a:r>
            <a:r>
              <a:rPr lang="ru-RU" sz="1800" b="1" i="1" dirty="0" smtClean="0">
                <a:solidFill>
                  <a:schemeClr val="bg1"/>
                </a:solidFill>
              </a:rPr>
              <a:t>мрачное семилетие</a:t>
            </a:r>
            <a:r>
              <a:rPr lang="ru-RU" sz="1800" b="1" i="1" dirty="0" smtClean="0">
                <a:solidFill>
                  <a:schemeClr val="bg1"/>
                </a:solidFill>
              </a:rPr>
              <a:t>»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32036" y="3380386"/>
            <a:ext cx="3676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35" y="5229200"/>
            <a:ext cx="3676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Личность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Николая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3200" dirty="0"/>
          </a:p>
        </p:txBody>
      </p:sp>
      <p:pic>
        <p:nvPicPr>
          <p:cNvPr id="9224" name="Picture 8" descr="http://s51.radikal.ru/i132/1106/e0/68278b9b53c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/>
          <a:stretch/>
        </p:blipFill>
        <p:spPr bwMode="auto">
          <a:xfrm>
            <a:off x="-18954" y="2034000"/>
            <a:ext cx="9151122" cy="482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history-gatchina.ru/owners/tsardeti/imgdeti/karus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8288"/>
            <a:ext cx="3340170" cy="50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usvera.mrezha.ru/659/n1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624898" cy="446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18954" y="4009081"/>
            <a:ext cx="3726858" cy="57204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Николай </a:t>
            </a:r>
            <a:r>
              <a:rPr lang="en-US" sz="1700" b="1" i="1" dirty="0" smtClean="0">
                <a:solidFill>
                  <a:schemeClr val="tx1"/>
                </a:solidFill>
              </a:rPr>
              <a:t>I </a:t>
            </a:r>
            <a:r>
              <a:rPr lang="ru-RU" sz="1700" b="1" i="1" dirty="0" smtClean="0">
                <a:solidFill>
                  <a:schemeClr val="tx1"/>
                </a:solidFill>
              </a:rPr>
              <a:t>в молодости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033936" y="4751718"/>
            <a:ext cx="3366066" cy="57204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Николай </a:t>
            </a:r>
            <a:r>
              <a:rPr lang="en-US" sz="1700" b="1" i="1" dirty="0" smtClean="0">
                <a:solidFill>
                  <a:schemeClr val="tx1"/>
                </a:solidFill>
              </a:rPr>
              <a:t>I </a:t>
            </a:r>
            <a:r>
              <a:rPr lang="ru-RU" sz="1700" b="1" i="1" dirty="0" smtClean="0">
                <a:solidFill>
                  <a:schemeClr val="tx1"/>
                </a:solidFill>
              </a:rPr>
              <a:t>с семьёй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841088" y="6381327"/>
            <a:ext cx="3726858" cy="47667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Парад Николая </a:t>
            </a:r>
            <a:r>
              <a:rPr lang="en-US" sz="1700" b="1" i="1" dirty="0" smtClean="0">
                <a:solidFill>
                  <a:schemeClr val="tx1"/>
                </a:solidFill>
              </a:rPr>
              <a:t>I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pic>
        <p:nvPicPr>
          <p:cNvPr id="9230" name="Picture 14" descr="http://s014.radikal.ru/i327/1102/5d/44e321505a3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730" r="7527" b="7042"/>
          <a:stretch/>
        </p:blipFill>
        <p:spPr bwMode="auto">
          <a:xfrm>
            <a:off x="5787244" y="368672"/>
            <a:ext cx="3362808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5652120" y="4159976"/>
            <a:ext cx="3491880" cy="57204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chemeClr val="tx1"/>
                </a:solidFill>
              </a:rPr>
              <a:t>Конная статуя Николая </a:t>
            </a:r>
            <a:r>
              <a:rPr lang="en-US" sz="1700" b="1" i="1" dirty="0" smtClean="0">
                <a:solidFill>
                  <a:schemeClr val="tx1"/>
                </a:solidFill>
              </a:rPr>
              <a:t>I</a:t>
            </a:r>
            <a:endParaRPr lang="ru-RU" sz="1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осстание декабристов на сенатской площади 14 декабря 1825 год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25" y="-13719"/>
            <a:ext cx="5981540" cy="388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48.beon.ru/46/57/445746/33/16438433/5.jpe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2998" r="2576" b="25923"/>
          <a:stretch/>
        </p:blipFill>
        <p:spPr bwMode="auto">
          <a:xfrm>
            <a:off x="3284880" y="3639708"/>
            <a:ext cx="5847288" cy="32182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hron.eduhmao.ru/img_7_13_0_4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4" y="1930281"/>
            <a:ext cx="3224862" cy="48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знь декабристов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/>
          <a:stretch/>
        </p:blipFill>
        <p:spPr bwMode="auto">
          <a:xfrm>
            <a:off x="166014" y="112604"/>
            <a:ext cx="3240000" cy="20473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015" y="112604"/>
            <a:ext cx="8873226" cy="12281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 на престол.                                                    Подавление восстания декабристов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315720" y="2924943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1825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488166" y="5849888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1826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260169"/>
            <a:ext cx="659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Польское восстание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-14405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1830–31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75856" y="568235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ile:Marcin Zaleski Wziecie Arsenalu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47" y="692696"/>
            <a:ext cx="6702953" cy="42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irtualrm.spb.ru/files/images/%20%D0%A1.%D0%9F%D0%BE%D1%80%D1%82%D1%80%D0%B5%D1%82%20%D0%98.%D0%A4.%20%D0%9F%D0%B0%D1%81%D0%BA%D0%B5%D0%B2%D0%B8%D1%87%D0%B0-%D0%AD%D1%80%D0%B8%D0%B2%D0%B0%D0%BD%D1%81%D0%BA%D0%BE%D0%B3%D0%BE.%20%D0%9F%D0%BE%D1%81%D0%BB%D0%B5%201834.%D0%9A%D0%BE%D1%81%D1%82%D1%8C,%20%D0%B0%D0%BA%D0%B2%D0%B0%D1%80%D0%B5%D0%BB%D1%8C,%20%D0%B3%D1%83%D0%B0%D1%88%D1%8C.%2010,5%D1%859,5.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96"/>
            <a:ext cx="3852387" cy="46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07504" y="4391868"/>
            <a:ext cx="3600400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ПАСКЕВИЧ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Иван Фёдорович                    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82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56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полководец</a:t>
            </a:r>
            <a:r>
              <a:rPr lang="ru-RU" sz="1600" dirty="0" smtClean="0">
                <a:solidFill>
                  <a:schemeClr val="bg1"/>
                </a:solidFill>
              </a:rPr>
              <a:t>,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генерал-фельдмаршал,           светлейший князь Варшавский.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Подавил Польское восстание                      1830–31 гг.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3556" y="4713919"/>
            <a:ext cx="5582940" cy="115416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ПОЛЬСКОЕ ВОССТАНИЕ </a:t>
            </a:r>
            <a:r>
              <a:rPr lang="en-US" b="1" dirty="0" smtClean="0">
                <a:solidFill>
                  <a:schemeClr val="bg1"/>
                </a:solidFill>
              </a:rPr>
              <a:t>1830–31 </a:t>
            </a:r>
            <a:r>
              <a:rPr lang="ru-RU" b="1" dirty="0" smtClean="0">
                <a:solidFill>
                  <a:schemeClr val="bg1"/>
                </a:solidFill>
              </a:rPr>
              <a:t>гг.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–                   </a:t>
            </a:r>
            <a:r>
              <a:rPr lang="ru-RU" sz="1700" dirty="0" smtClean="0">
                <a:solidFill>
                  <a:schemeClr val="bg1"/>
                </a:solidFill>
              </a:rPr>
              <a:t>национально-освободительное восстание </a:t>
            </a:r>
            <a:r>
              <a:rPr lang="ru-RU" sz="1700" dirty="0">
                <a:solidFill>
                  <a:schemeClr val="bg1"/>
                </a:solidFill>
              </a:rPr>
              <a:t>против власти Российской империи на территории Царства Польского, Литвы, частично Белоруссии и </a:t>
            </a:r>
            <a:r>
              <a:rPr lang="ru-RU" sz="1700" dirty="0" smtClean="0">
                <a:solidFill>
                  <a:schemeClr val="bg1"/>
                </a:solidFill>
              </a:rPr>
              <a:t>Западной Украины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84388" y="1052736"/>
            <a:ext cx="3879900" cy="72008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1700" dirty="0" smtClean="0">
                <a:solidFill>
                  <a:schemeClr val="tx1"/>
                </a:solidFill>
              </a:rPr>
              <a:t>Лозунг – восстановление независимой Речи Посполитой</a:t>
            </a:r>
            <a:endParaRPr lang="ru-RU" sz="1700" dirty="0" smtClean="0">
              <a:solidFill>
                <a:schemeClr val="tx1"/>
              </a:solidFill>
            </a:endParaRPr>
          </a:p>
        </p:txBody>
      </p:sp>
      <p:pic>
        <p:nvPicPr>
          <p:cNvPr id="6150" name="Picture 6" descr="File:Emila Plater conducting Polish scythemen in 183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71" y="2204864"/>
            <a:ext cx="2954929" cy="291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453556" y="4263462"/>
            <a:ext cx="5582940" cy="43691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tx1"/>
                </a:solidFill>
              </a:rPr>
              <a:t>Жестоко подавлено царскими войсками</a:t>
            </a:r>
            <a:endParaRPr lang="ru-RU" sz="1700" i="1" dirty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790056" y="5849888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1832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211960" y="5857241"/>
            <a:ext cx="4920208" cy="100075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1700" dirty="0">
                <a:solidFill>
                  <a:schemeClr val="tx1"/>
                </a:solidFill>
              </a:rPr>
              <a:t>и</a:t>
            </a:r>
            <a:r>
              <a:rPr lang="ru-RU" sz="1700" dirty="0" smtClean="0">
                <a:solidFill>
                  <a:schemeClr val="tx1"/>
                </a:solidFill>
              </a:rPr>
              <a:t>здание </a:t>
            </a:r>
            <a:r>
              <a:rPr lang="ru-RU" sz="1700" b="1" dirty="0" smtClean="0">
                <a:solidFill>
                  <a:srgbClr val="FFFF00"/>
                </a:solidFill>
              </a:rPr>
              <a:t>«Органического статута»</a:t>
            </a:r>
            <a:r>
              <a:rPr lang="ru-RU" sz="1700" dirty="0" smtClean="0">
                <a:solidFill>
                  <a:schemeClr val="tx1"/>
                </a:solidFill>
              </a:rPr>
              <a:t>:                                 – упразднение Царства Польского, разделённого на губернии в составе России, упразднение сейма </a:t>
            </a:r>
            <a:endParaRPr lang="ru-RU" sz="1700" dirty="0" smtClean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852387" y="6122679"/>
            <a:ext cx="456735" cy="11463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46.radikal.ru/i114/0811/71/ad12f7ccf2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" y="3294000"/>
            <a:ext cx="4816210" cy="356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Портрет Сперанского Михаила Михайловича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5772"/>
            <a:ext cx="5019675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9296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Кодификация законов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4008" y="4365104"/>
            <a:ext cx="4357092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СПЕРАНСКИЙ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Михаил Михайлович      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72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39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государственный деятель,                           действительный тайный советник.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Фактический руководитель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II </a:t>
            </a:r>
            <a:r>
              <a:rPr lang="ru-RU" sz="1600" dirty="0" smtClean="0">
                <a:solidFill>
                  <a:schemeClr val="bg1"/>
                </a:solidFill>
              </a:rPr>
              <a:t>Отделения           Собственной Е. И. В. канцелярии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826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39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08720"/>
            <a:ext cx="4464496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ОТДЕЛЕНИЕ </a:t>
            </a:r>
            <a:r>
              <a:rPr lang="ru-RU" b="1" dirty="0" smtClean="0">
                <a:solidFill>
                  <a:schemeClr val="bg1"/>
                </a:solidFill>
              </a:rPr>
              <a:t>Собственной Его Императорского Величества канцелярии</a:t>
            </a:r>
            <a:r>
              <a:rPr lang="ru-RU" dirty="0" smtClean="0">
                <a:solidFill>
                  <a:schemeClr val="bg1"/>
                </a:solidFill>
              </a:rPr>
              <a:t> – орган кодификации законов           Российской империи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1826–82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988841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1830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2564904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1833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3140968"/>
            <a:ext cx="1835696" cy="1008112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1835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47665" y="2279021"/>
            <a:ext cx="3096344" cy="50190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bg1"/>
                </a:solidFill>
              </a:rPr>
              <a:t>и</a:t>
            </a:r>
            <a:r>
              <a:rPr lang="ru-RU" sz="1700" dirty="0" smtClean="0">
                <a:solidFill>
                  <a:schemeClr val="bg1"/>
                </a:solidFill>
              </a:rPr>
              <a:t>здание «Полного собрания законов Российской империи»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547664" y="2852739"/>
            <a:ext cx="3096344" cy="50190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bg1"/>
                </a:solidFill>
              </a:rPr>
              <a:t>и</a:t>
            </a:r>
            <a:r>
              <a:rPr lang="ru-RU" sz="1700" dirty="0" smtClean="0">
                <a:solidFill>
                  <a:schemeClr val="bg1"/>
                </a:solidFill>
              </a:rPr>
              <a:t>здание «Свода законов Российской империи»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547664" y="3428999"/>
            <a:ext cx="3096344" cy="50190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bg1"/>
                </a:solidFill>
              </a:rPr>
              <a:t>в</a:t>
            </a:r>
            <a:r>
              <a:rPr lang="ru-RU" sz="1700" dirty="0" smtClean="0">
                <a:solidFill>
                  <a:schemeClr val="bg1"/>
                </a:solidFill>
              </a:rPr>
              <a:t>ступление в силу «Свода законов Российской империи»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1"/>
          </p:cNvCxnSpPr>
          <p:nvPr/>
        </p:nvCxnSpPr>
        <p:spPr>
          <a:xfrm flipH="1">
            <a:off x="1547664" y="2529975"/>
            <a:ext cx="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403649" y="2529975"/>
            <a:ext cx="2880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403649" y="3092843"/>
            <a:ext cx="2880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412033" y="3647699"/>
            <a:ext cx="2880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2"/>
          <p:cNvSpPr txBox="1">
            <a:spLocks/>
          </p:cNvSpPr>
          <p:nvPr/>
        </p:nvSpPr>
        <p:spPr>
          <a:xfrm>
            <a:off x="3655" y="6258687"/>
            <a:ext cx="481621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/>
              <a:t>Кившенко А</a:t>
            </a:r>
            <a:r>
              <a:rPr lang="ru-RU" sz="1600" i="1" dirty="0" smtClean="0"/>
              <a:t>. Д. </a:t>
            </a:r>
            <a:r>
              <a:rPr lang="ru-RU" sz="1600" i="1" dirty="0"/>
              <a:t>Император Николай I награждает Сперанского за составление </a:t>
            </a:r>
            <a:r>
              <a:rPr lang="ru-RU" sz="1600" i="1" dirty="0" smtClean="0"/>
              <a:t>Свода законов. 1880</a:t>
            </a:r>
            <a:endParaRPr lang="ru-RU" sz="16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7216" y="92968"/>
            <a:ext cx="680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Создание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Отделения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-14405"/>
            <a:ext cx="1835696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1826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385355"/>
            <a:ext cx="504056" cy="182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ile:Alexander von Benckendorf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188640"/>
            <a:ext cx="499110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44008" y="4365104"/>
            <a:ext cx="4357092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БЕНКЕНДОРФ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Александр Христофорович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82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44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государственный и военный деятель,          генерал от кавалерии.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Главный начальник </a:t>
            </a:r>
            <a:r>
              <a:rPr lang="en-US" sz="1600" dirty="0" smtClean="0">
                <a:solidFill>
                  <a:schemeClr val="bg1"/>
                </a:solidFill>
              </a:rPr>
              <a:t>III </a:t>
            </a:r>
            <a:r>
              <a:rPr lang="ru-RU" sz="1600" dirty="0" smtClean="0">
                <a:solidFill>
                  <a:schemeClr val="bg1"/>
                </a:solidFill>
              </a:rPr>
              <a:t>Отделения           Собственной Е. И. В. канцелярии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826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44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08720"/>
            <a:ext cx="4464496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ОТДЕЛЕНИЕ </a:t>
            </a:r>
            <a:r>
              <a:rPr lang="ru-RU" b="1" dirty="0" smtClean="0">
                <a:solidFill>
                  <a:schemeClr val="bg1"/>
                </a:solidFill>
              </a:rPr>
              <a:t>Собственной Его Императорского Величества канцелярии</a:t>
            </a:r>
            <a:r>
              <a:rPr lang="ru-RU" dirty="0" smtClean="0">
                <a:solidFill>
                  <a:schemeClr val="bg1"/>
                </a:solidFill>
              </a:rPr>
              <a:t> – орган политического сыска и цензуры               в России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1826–80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2" name="Picture 6" descr="File:Mikhail lermontov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68" y="2109049"/>
            <a:ext cx="342138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Portrait of Alexander Pushkin (Orest Kiprensky, 1827)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116"/>
            <a:ext cx="3181825" cy="370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Портрет Гоголя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0" y="3690000"/>
            <a:ext cx="2580204" cy="316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79512" y="2143991"/>
            <a:ext cx="4464496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Выявление «неблагонадёжных» лиц: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 rot="20609905">
            <a:off x="70747" y="4156295"/>
            <a:ext cx="2149881" cy="80989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ПУШКИН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Александр Сергеевич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 rot="20609905">
            <a:off x="191132" y="5751815"/>
            <a:ext cx="2149881" cy="80989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ГОГОЛЬ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Николай Васильевич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20609905">
            <a:off x="2740120" y="4378313"/>
            <a:ext cx="2149881" cy="80989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FFFF00"/>
                </a:solidFill>
              </a:rPr>
              <a:t>ЛЕРМОНТОВ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Михаил Юрьевич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06" name="Picture 10" descr="http://www.panpress.ru/sites/default/files/%D0%BC%D0%B5%D1%80%D1%82_%D0%B4%D1%83%D1%88_%D1%83%D0%BF%D0%B0%D0%B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32" y="5346000"/>
            <a:ext cx="1187823" cy="15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://www.google.ru/url?sa=i&amp;source=imgres&amp;cd=&amp;docid=wkVLa-y90-K3cM&amp;tbnid=gS__q1PZI0sPFM&amp;ved=0CAcQjBw&amp;url=http%3A%2F%2Fwww.100bestbooks.ru%2Fpictures%2Fbooks%2FNikolai_Gogol_Revizor.jpg&amp;ei=9D7sUrfbIq3n4QSzy4HABQ&amp;psig=AFQjCNGhv5SReW9EMa9hnUXffbSlOuUjSw&amp;ust=139130072461544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://www.google.ru/url?sa=i&amp;source=imgres&amp;cd=&amp;docid=wkVLa-y90-K3cM&amp;tbnid=gS__q1PZI0sPFM&amp;ved=0CAcQjBw&amp;url=http%3A%2F%2Fwww.100bestbooks.ru%2Fpictures%2Fbooks%2FNikolai_Gogol_Revizor.jpg&amp;ei=9D7sUrfbIq3n4QSzy4HABQ&amp;psig=AFQjCNGhv5SReW9EMa9hnUXffbSlOuUjSw&amp;ust=139130072461544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C:\Users\Сергей\Desktop\ревизор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30" y="5463165"/>
            <a:ext cx="867634" cy="13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5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Golike Vasily Portrait of Count Sergey Uvarov (1833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17562" y="4365104"/>
            <a:ext cx="4213076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УВАРОВ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Сергей Семёнович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86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55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государственный деятель,     действительный тайный </a:t>
            </a:r>
            <a:r>
              <a:rPr lang="ru-RU" sz="1600" dirty="0" smtClean="0">
                <a:solidFill>
                  <a:schemeClr val="bg1"/>
                </a:solidFill>
              </a:rPr>
              <a:t>советник.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Президент Академии наук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818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55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,                 министр народного просвещения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 smtClean="0">
                <a:solidFill>
                  <a:schemeClr val="bg1"/>
                </a:solidFill>
              </a:rPr>
              <a:t>833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49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Разработчик теории официальной народности     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764704"/>
            <a:ext cx="4677932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ТЕОРИЯ ОФИЦИАЛЬНОЙ НАРОДНОСТИ</a:t>
            </a:r>
            <a:r>
              <a:rPr lang="ru-RU" dirty="0" smtClean="0">
                <a:solidFill>
                  <a:schemeClr val="bg1"/>
                </a:solidFill>
              </a:rPr>
              <a:t> – государственная идеология                         Российской империи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1833–1917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92968"/>
            <a:ext cx="688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Теория официальной народности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79781"/>
            <a:ext cx="4677932" cy="32624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 доклада С. С. Уварова </a:t>
            </a:r>
            <a:r>
              <a:rPr lang="ru-RU" b="1" i="1" dirty="0" smtClean="0">
                <a:solidFill>
                  <a:schemeClr val="bg1"/>
                </a:solidFill>
              </a:rPr>
              <a:t>Николаю </a:t>
            </a:r>
            <a:r>
              <a:rPr lang="en-US" b="1" i="1" dirty="0" smtClean="0">
                <a:solidFill>
                  <a:schemeClr val="bg1"/>
                </a:solidFill>
              </a:rPr>
              <a:t>I</a:t>
            </a:r>
            <a:r>
              <a:rPr lang="ru-RU" b="1" i="1" dirty="0" smtClean="0">
                <a:solidFill>
                  <a:schemeClr val="bg1"/>
                </a:solidFill>
              </a:rPr>
              <a:t> (1833):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«Углубляясь </a:t>
            </a:r>
            <a:r>
              <a:rPr lang="ru-RU" dirty="0">
                <a:solidFill>
                  <a:schemeClr val="bg1"/>
                </a:solidFill>
              </a:rPr>
              <a:t>в рассмотрение предмета и изыскивая те начала, которые составляют собственность России (а каждая земля, каждый народ имеет таковой Палладиум), открывается ясно, что таковых начал, без коих Россия не может благоденствовать, усиливаться, </a:t>
            </a:r>
            <a:r>
              <a:rPr lang="ru-RU" dirty="0" smtClean="0">
                <a:solidFill>
                  <a:schemeClr val="bg1"/>
                </a:solidFill>
              </a:rPr>
              <a:t>жить, </a:t>
            </a:r>
            <a:r>
              <a:rPr lang="ru-RU" dirty="0">
                <a:solidFill>
                  <a:schemeClr val="bg1"/>
                </a:solidFill>
              </a:rPr>
              <a:t>имеем мы три главных: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православная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ера;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) с</a:t>
            </a:r>
            <a:r>
              <a:rPr lang="ru-RU" dirty="0" smtClean="0">
                <a:solidFill>
                  <a:schemeClr val="bg1"/>
                </a:solidFill>
              </a:rPr>
              <a:t>амодержавие;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народность»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273111" y="5115513"/>
            <a:ext cx="4688789" cy="42775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ПРАВОСЛАВИЕ</a:t>
            </a:r>
            <a:endParaRPr lang="ru-RU" sz="1700" b="1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273111" y="5631054"/>
            <a:ext cx="4688789" cy="42775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САМОДЕРЖАВИЕ</a:t>
            </a:r>
            <a:endParaRPr lang="ru-RU" sz="1700" b="1" dirty="0" smtClean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73112" y="6165304"/>
            <a:ext cx="4688788" cy="42775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НАРОДНОСТЬ</a:t>
            </a:r>
            <a:endParaRPr lang="ru-RU" sz="1700" b="1" dirty="0" smtClean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51520" y="4905"/>
            <a:ext cx="1835696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1833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835696" y="404664"/>
            <a:ext cx="504056" cy="182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36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://st.gdefon.com/wallpapers_original/wallpapers/233275_tekstura_uzory_sinij_fon_oboi_1920x1200_(www.GdeFon.ru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upload.wikimedia.org/wikipedia/commons/thumb/b/b7/View_to_Saint_Isaac's_Cathedral_by_Ivan_Smelov.jpg/300px-View_to_Saint_Isaac's_Cathedral_by_Ivan_Smel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007456"/>
            <a:ext cx="4206313" cy="266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6305.mp3;%C1%EE%E6%E5,+%D6%E0%F0%FF+%F5%F0%E0%ED%E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92968"/>
            <a:ext cx="7368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Создание Государственного гимна         Российской империи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4905"/>
            <a:ext cx="1835696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1833 </a:t>
            </a:r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35696" y="404664"/>
            <a:ext cx="504056" cy="182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File:Zhukovsky 1815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b="18433"/>
          <a:stretch/>
        </p:blipFill>
        <p:spPr bwMode="auto">
          <a:xfrm>
            <a:off x="18728" y="631577"/>
            <a:ext cx="4026837" cy="37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932040" y="1268760"/>
            <a:ext cx="3960440" cy="53860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Государственный гимн      Российской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и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мперии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[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1833–1917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]</a:t>
            </a:r>
            <a:endParaRPr lang="ru-RU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Боже, Царя храни!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Сильный, державный,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Царствуй на славу, на славу нам!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Боже</a:t>
            </a: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, Царя храни!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  Сильный, державный,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  Царствуй на славу, на славу нам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!</a:t>
            </a:r>
            <a:endParaRPr 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  Царствуй на страх врагам,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  Царь православный!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  Боже, Царя храни!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Царствуй на страх врагам,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Царь православный!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Боже, Царя храни!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 descr="File:P.F. Sokolov 00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653400"/>
            <a:ext cx="3367745" cy="417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spbguide.com/wp-content/uploads/2011/10/image005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/>
          <a:stretch/>
        </p:blipFill>
        <p:spPr bwMode="auto">
          <a:xfrm>
            <a:off x="-37984" y="4099448"/>
            <a:ext cx="2350376" cy="176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 rot="20609905">
            <a:off x="164941" y="3285136"/>
            <a:ext cx="2233149" cy="13533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800" b="1" i="1" dirty="0" smtClean="0">
                <a:solidFill>
                  <a:srgbClr val="FFFF00"/>
                </a:solidFill>
              </a:rPr>
              <a:t>ЖУКОВСКИЙ</a:t>
            </a:r>
            <a:r>
              <a:rPr lang="ru-RU" sz="1600" b="1" i="1" dirty="0" smtClean="0">
                <a:solidFill>
                  <a:srgbClr val="FFFF00"/>
                </a:solidFill>
              </a:rPr>
              <a:t>            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Василий Андреевич</a:t>
            </a:r>
            <a:r>
              <a:rPr lang="en-US" sz="1600" i="1" dirty="0" smtClean="0">
                <a:solidFill>
                  <a:schemeClr val="tx1"/>
                </a:solidFill>
              </a:rPr>
              <a:t>                 [17</a:t>
            </a:r>
            <a:r>
              <a:rPr lang="ru-RU" sz="1600" i="1" dirty="0" smtClean="0">
                <a:solidFill>
                  <a:schemeClr val="tx1"/>
                </a:solidFill>
              </a:rPr>
              <a:t>83</a:t>
            </a:r>
            <a:r>
              <a:rPr lang="en-US" sz="1600" i="1" dirty="0" smtClean="0">
                <a:solidFill>
                  <a:schemeClr val="tx1"/>
                </a:solidFill>
              </a:rPr>
              <a:t>–18</a:t>
            </a:r>
            <a:r>
              <a:rPr lang="ru-RU" sz="1600" i="1" dirty="0" smtClean="0">
                <a:solidFill>
                  <a:schemeClr val="tx1"/>
                </a:solidFill>
              </a:rPr>
              <a:t>52</a:t>
            </a:r>
            <a:r>
              <a:rPr lang="en-US" sz="1600" i="1" dirty="0" smtClean="0">
                <a:solidFill>
                  <a:schemeClr val="tx1"/>
                </a:solidFill>
              </a:rPr>
              <a:t>] –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поэт</a:t>
            </a:r>
            <a:r>
              <a:rPr lang="ru-RU" sz="1600" i="1" dirty="0" smtClean="0">
                <a:solidFill>
                  <a:schemeClr val="tx1"/>
                </a:solidFill>
              </a:rPr>
              <a:t>, автор                      слов гимна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20609905">
            <a:off x="647113" y="5186779"/>
            <a:ext cx="2233149" cy="13533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800" b="1" i="1" dirty="0" smtClean="0">
                <a:solidFill>
                  <a:srgbClr val="FFFF00"/>
                </a:solidFill>
              </a:rPr>
              <a:t>ЛЬВОВ</a:t>
            </a:r>
            <a:r>
              <a:rPr lang="ru-RU" sz="1600" b="1" i="1" dirty="0" smtClean="0">
                <a:solidFill>
                  <a:srgbClr val="FFFF00"/>
                </a:solidFill>
              </a:rPr>
              <a:t>            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Алексей Фёдорович</a:t>
            </a:r>
            <a:r>
              <a:rPr lang="en-US" sz="1600" i="1" dirty="0" smtClean="0">
                <a:solidFill>
                  <a:schemeClr val="tx1"/>
                </a:solidFill>
              </a:rPr>
              <a:t>                 [1798–1870] –</a:t>
            </a:r>
            <a:r>
              <a:rPr lang="ru-RU" sz="1600" i="1" dirty="0" smtClean="0">
                <a:solidFill>
                  <a:schemeClr val="tx1"/>
                </a:solidFill>
              </a:rPr>
              <a:t>                     </a:t>
            </a:r>
            <a:r>
              <a:rPr lang="ru-RU" sz="1600" i="1" dirty="0" smtClean="0">
                <a:solidFill>
                  <a:schemeClr val="tx1"/>
                </a:solidFill>
              </a:rPr>
              <a:t>композитор, автор музыки гимна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759</Words>
  <Application>Microsoft Office PowerPoint</Application>
  <PresentationFormat>Экран (4:3)</PresentationFormat>
  <Paragraphs>171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1029</cp:revision>
  <dcterms:created xsi:type="dcterms:W3CDTF">2013-11-10T17:34:13Z</dcterms:created>
  <dcterms:modified xsi:type="dcterms:W3CDTF">2014-02-01T02:32:40Z</dcterms:modified>
</cp:coreProperties>
</file>